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8fe477b6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8fe477b6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8fe477b6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8fe477b6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8fe477b6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8fe477b6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8fe477b6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8fe477b6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8fe477b6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8fe477b6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8fe477b6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8fe477b6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8fe477b6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8fe477b6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8fe477b6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8fe477b6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8fe477b6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8fe477b6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8fe477b6e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8fe477b6e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8fe477b6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8fe477b6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8fe477b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8fe477b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8fe477b6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8fe477b6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8fe477b6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8fe477b6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8fe477b6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8fe477b6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8fe477b6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8fe477b6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8fe477b6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8fe477b6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8fe477b6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8fe477b6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180">
                <a:latin typeface="Courier New"/>
                <a:ea typeface="Courier New"/>
                <a:cs typeface="Courier New"/>
                <a:sym typeface="Courier New"/>
              </a:rPr>
              <a:t>Plausibility and Passing: </a:t>
            </a:r>
            <a:endParaRPr sz="4180">
              <a:latin typeface="Courier New"/>
              <a:ea typeface="Courier New"/>
              <a:cs typeface="Courier New"/>
              <a:sym typeface="Courier New"/>
            </a:endParaRPr>
          </a:p>
          <a:p>
            <a:pPr indent="0" lvl="0" marL="0" rtl="0" algn="ctr">
              <a:spcBef>
                <a:spcPts val="0"/>
              </a:spcBef>
              <a:spcAft>
                <a:spcPts val="0"/>
              </a:spcAft>
              <a:buSzPts val="990"/>
              <a:buNone/>
            </a:pPr>
            <a:r>
              <a:rPr lang="en" sz="2680">
                <a:latin typeface="Courier New"/>
                <a:ea typeface="Courier New"/>
                <a:cs typeface="Courier New"/>
                <a:sym typeface="Courier New"/>
              </a:rPr>
              <a:t>Using LLMs to Study Anti-Trans Discourse</a:t>
            </a:r>
            <a:endParaRPr sz="2680">
              <a:latin typeface="Courier New"/>
              <a:ea typeface="Courier New"/>
              <a:cs typeface="Courier New"/>
              <a:sym typeface="Courier New"/>
            </a:endParaRPr>
          </a:p>
        </p:txBody>
      </p:sp>
      <p:sp>
        <p:nvSpPr>
          <p:cNvPr id="100" name="Google Shape;100;p25"/>
          <p:cNvSpPr txBox="1"/>
          <p:nvPr>
            <p:ph idx="1" type="subTitle"/>
          </p:nvPr>
        </p:nvSpPr>
        <p:spPr>
          <a:xfrm>
            <a:off x="311700" y="3206275"/>
            <a:ext cx="8520600" cy="175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latin typeface="Courier New"/>
                <a:ea typeface="Courier New"/>
                <a:cs typeface="Courier New"/>
                <a:sym typeface="Courier New"/>
              </a:rPr>
              <a:t>Filipa Calado, PhD</a:t>
            </a:r>
            <a:endParaRPr sz="2300">
              <a:latin typeface="Courier New"/>
              <a:ea typeface="Courier New"/>
              <a:cs typeface="Courier New"/>
              <a:sym typeface="Courier New"/>
            </a:endParaRPr>
          </a:p>
          <a:p>
            <a:pPr indent="0" lvl="0" marL="0" rtl="0" algn="ctr">
              <a:spcBef>
                <a:spcPts val="0"/>
              </a:spcBef>
              <a:spcAft>
                <a:spcPts val="0"/>
              </a:spcAft>
              <a:buNone/>
            </a:pPr>
            <a:r>
              <a:rPr lang="en" sz="2300">
                <a:latin typeface="Courier New"/>
                <a:ea typeface="Courier New"/>
                <a:cs typeface="Courier New"/>
                <a:sym typeface="Courier New"/>
              </a:rPr>
              <a:t>Assistant Professor</a:t>
            </a:r>
            <a:endParaRPr sz="2300">
              <a:latin typeface="Courier New"/>
              <a:ea typeface="Courier New"/>
              <a:cs typeface="Courier New"/>
              <a:sym typeface="Courier New"/>
            </a:endParaRPr>
          </a:p>
          <a:p>
            <a:pPr indent="0" lvl="0" marL="0" rtl="0" algn="ctr">
              <a:spcBef>
                <a:spcPts val="0"/>
              </a:spcBef>
              <a:spcAft>
                <a:spcPts val="0"/>
              </a:spcAft>
              <a:buNone/>
            </a:pPr>
            <a:r>
              <a:rPr lang="en" sz="2300">
                <a:latin typeface="Courier New"/>
                <a:ea typeface="Courier New"/>
                <a:cs typeface="Courier New"/>
                <a:sym typeface="Courier New"/>
              </a:rPr>
              <a:t>Pratt Institute iSchool</a:t>
            </a:r>
            <a:endParaRPr sz="2300">
              <a:latin typeface="Courier New"/>
              <a:ea typeface="Courier New"/>
              <a:cs typeface="Courier New"/>
              <a:sym typeface="Courier New"/>
            </a:endParaRPr>
          </a:p>
          <a:p>
            <a:pPr indent="0" lvl="0" marL="0" rtl="0" algn="ctr">
              <a:spcBef>
                <a:spcPts val="0"/>
              </a:spcBef>
              <a:spcAft>
                <a:spcPts val="0"/>
              </a:spcAft>
              <a:buNone/>
            </a:pPr>
            <a:r>
              <a:t/>
            </a:r>
            <a:endParaRPr sz="2300">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4"/>
          <p:cNvPicPr preferRelativeResize="0"/>
          <p:nvPr/>
        </p:nvPicPr>
        <p:blipFill>
          <a:blip r:embed="rId3">
            <a:alphaModFix/>
          </a:blip>
          <a:stretch>
            <a:fillRect/>
          </a:stretch>
        </p:blipFill>
        <p:spPr>
          <a:xfrm>
            <a:off x="670560" y="0"/>
            <a:ext cx="780288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35"/>
          <p:cNvPicPr preferRelativeResize="0"/>
          <p:nvPr/>
        </p:nvPicPr>
        <p:blipFill>
          <a:blip r:embed="rId3">
            <a:alphaModFix/>
          </a:blip>
          <a:stretch>
            <a:fillRect/>
          </a:stretch>
        </p:blipFill>
        <p:spPr>
          <a:xfrm>
            <a:off x="351692" y="0"/>
            <a:ext cx="8440617"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6"/>
          <p:cNvPicPr preferRelativeResize="0"/>
          <p:nvPr/>
        </p:nvPicPr>
        <p:blipFill>
          <a:blip r:embed="rId3">
            <a:alphaModFix/>
          </a:blip>
          <a:stretch>
            <a:fillRect/>
          </a:stretch>
        </p:blipFill>
        <p:spPr>
          <a:xfrm>
            <a:off x="755714" y="0"/>
            <a:ext cx="763257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7"/>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8"/>
          <p:cNvSpPr txBox="1"/>
          <p:nvPr>
            <p:ph idx="1" type="body"/>
          </p:nvPr>
        </p:nvSpPr>
        <p:spPr>
          <a:xfrm>
            <a:off x="311700" y="328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1606">
                <a:latin typeface="Courier New"/>
                <a:ea typeface="Courier New"/>
                <a:cs typeface="Courier New"/>
                <a:sym typeface="Courier New"/>
              </a:rPr>
              <a:t>The term gender identity means a person’s self-perception of their gender or claimed gender, regardless of the person’s biological sex.</a:t>
            </a:r>
            <a:endParaRPr sz="1606">
              <a:latin typeface="Courier New"/>
              <a:ea typeface="Courier New"/>
              <a:cs typeface="Courier New"/>
              <a:sym typeface="Courier New"/>
            </a:endParaRPr>
          </a:p>
          <a:p>
            <a:pPr indent="0" lvl="0" marL="0" rtl="0" algn="l">
              <a:spcBef>
                <a:spcPts val="1200"/>
              </a:spcBef>
              <a:spcAft>
                <a:spcPts val="0"/>
              </a:spcAft>
              <a:buSzPts val="605"/>
              <a:buNone/>
            </a:pPr>
            <a:r>
              <a:rPr lang="en" sz="1606">
                <a:latin typeface="Courier New"/>
                <a:ea typeface="Courier New"/>
                <a:cs typeface="Courier New"/>
                <a:sym typeface="Courier New"/>
              </a:rPr>
              <a:t>The term gender means the psychological, behavioral, social, and cultural aspects of being male or female.</a:t>
            </a:r>
            <a:endParaRPr sz="1606">
              <a:latin typeface="Courier New"/>
              <a:ea typeface="Courier New"/>
              <a:cs typeface="Courier New"/>
              <a:sym typeface="Courier New"/>
            </a:endParaRPr>
          </a:p>
          <a:p>
            <a:pPr indent="0" lvl="0" marL="0" rtl="0" algn="l">
              <a:spcBef>
                <a:spcPts val="1200"/>
              </a:spcBef>
              <a:spcAft>
                <a:spcPts val="0"/>
              </a:spcAft>
              <a:buSzPts val="605"/>
              <a:buNone/>
            </a:pPr>
            <a:r>
              <a:rPr lang="en" sz="1606">
                <a:latin typeface="Courier New"/>
                <a:ea typeface="Courier New"/>
                <a:cs typeface="Courier New"/>
                <a:sym typeface="Courier New"/>
              </a:rPr>
              <a:t>The term gender transition means the process in which an individual goes from identifying with and living as a gender that corresponds to his or her biological sex to identifying with and living as a gender different from his or her biological sex, and may involve social, legal, or physical changes.</a:t>
            </a:r>
            <a:endParaRPr sz="1606">
              <a:latin typeface="Courier New"/>
              <a:ea typeface="Courier New"/>
              <a:cs typeface="Courier New"/>
              <a:sym typeface="Courier New"/>
            </a:endParaRPr>
          </a:p>
          <a:p>
            <a:pPr indent="0" lvl="0" marL="0" rtl="0" algn="l">
              <a:spcBef>
                <a:spcPts val="1200"/>
              </a:spcBef>
              <a:spcAft>
                <a:spcPts val="1200"/>
              </a:spcAft>
              <a:buSzPts val="605"/>
              <a:buNone/>
            </a:pPr>
            <a:r>
              <a:rPr lang="en" sz="1606">
                <a:latin typeface="Courier New"/>
                <a:ea typeface="Courier New"/>
                <a:cs typeface="Courier New"/>
                <a:sym typeface="Courier New"/>
              </a:rPr>
              <a:t>The term biological sex means the indication of male or female sex by reproductive potential or capacity, sex chromosomes, naturally occurring sex hormones, gonads, or internal or external genitalia present at birth.</a:t>
            </a:r>
            <a:endParaRPr sz="129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idx="1" type="body"/>
          </p:nvPr>
        </p:nvSpPr>
        <p:spPr>
          <a:xfrm>
            <a:off x="1933100" y="137400"/>
            <a:ext cx="508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Courier New"/>
                <a:ea typeface="Courier New"/>
                <a:cs typeface="Courier New"/>
                <a:sym typeface="Courier New"/>
              </a:rPr>
              <a:t>King - Man + Woman = Queen</a:t>
            </a:r>
            <a:endParaRPr sz="2400">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pic>
        <p:nvPicPr>
          <p:cNvPr id="181" name="Google Shape;181;p39"/>
          <p:cNvPicPr preferRelativeResize="0"/>
          <p:nvPr/>
        </p:nvPicPr>
        <p:blipFill>
          <a:blip r:embed="rId3">
            <a:alphaModFix/>
          </a:blip>
          <a:stretch>
            <a:fillRect/>
          </a:stretch>
        </p:blipFill>
        <p:spPr>
          <a:xfrm>
            <a:off x="1933100" y="928517"/>
            <a:ext cx="5089501" cy="42149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urier New"/>
                <a:ea typeface="Courier New"/>
                <a:cs typeface="Courier New"/>
                <a:sym typeface="Courier New"/>
              </a:rPr>
              <a:t>Training process</a:t>
            </a:r>
            <a:endParaRPr>
              <a:latin typeface="Courier New"/>
              <a:ea typeface="Courier New"/>
              <a:cs typeface="Courier New"/>
              <a:sym typeface="Courier New"/>
            </a:endParaRPr>
          </a:p>
        </p:txBody>
      </p:sp>
      <p:sp>
        <p:nvSpPr>
          <p:cNvPr id="187" name="Google Shape;18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Courier New"/>
                <a:ea typeface="Courier New"/>
                <a:cs typeface="Courier New"/>
                <a:sym typeface="Courier New"/>
              </a:rPr>
              <a:t>Hypothesis function </a:t>
            </a:r>
            <a:endParaRPr>
              <a:latin typeface="Courier New"/>
              <a:ea typeface="Courier New"/>
              <a:cs typeface="Courier New"/>
              <a:sym typeface="Courier New"/>
            </a:endParaRPr>
          </a:p>
          <a:p>
            <a:pPr indent="-342900" lvl="0" marL="457200" rtl="0" algn="l">
              <a:spcBef>
                <a:spcPts val="1200"/>
              </a:spcBef>
              <a:spcAft>
                <a:spcPts val="0"/>
              </a:spcAft>
              <a:buSzPts val="1800"/>
              <a:buFont typeface="Courier New"/>
              <a:buChar char="-"/>
            </a:pPr>
            <a:r>
              <a:rPr lang="en">
                <a:latin typeface="Courier New"/>
                <a:ea typeface="Courier New"/>
                <a:cs typeface="Courier New"/>
                <a:sym typeface="Courier New"/>
              </a:rPr>
              <a:t>Prompted with “woman,” predicts “flies.” </a:t>
            </a:r>
            <a:endParaRPr>
              <a:latin typeface="Courier New"/>
              <a:ea typeface="Courier New"/>
              <a:cs typeface="Courier New"/>
              <a:sym typeface="Courier New"/>
            </a:endParaRPr>
          </a:p>
          <a:p>
            <a:pPr indent="0" lvl="0" marL="0" rtl="0" algn="l">
              <a:spcBef>
                <a:spcPts val="1200"/>
              </a:spcBef>
              <a:spcAft>
                <a:spcPts val="0"/>
              </a:spcAft>
              <a:buNone/>
            </a:pPr>
            <a:r>
              <a:rPr lang="en">
                <a:latin typeface="Courier New"/>
                <a:ea typeface="Courier New"/>
                <a:cs typeface="Courier New"/>
                <a:sym typeface="Courier New"/>
              </a:rPr>
              <a:t>Loss function</a:t>
            </a:r>
            <a:endParaRPr>
              <a:latin typeface="Courier New"/>
              <a:ea typeface="Courier New"/>
              <a:cs typeface="Courier New"/>
              <a:sym typeface="Courier New"/>
            </a:endParaRPr>
          </a:p>
          <a:p>
            <a:pPr indent="-342900" lvl="0" marL="457200" rtl="0" algn="l">
              <a:spcBef>
                <a:spcPts val="1200"/>
              </a:spcBef>
              <a:spcAft>
                <a:spcPts val="0"/>
              </a:spcAft>
              <a:buSzPts val="1800"/>
              <a:buFont typeface="Courier New"/>
              <a:buChar char="-"/>
            </a:pPr>
            <a:r>
              <a:rPr lang="en">
                <a:latin typeface="Courier New"/>
                <a:ea typeface="Courier New"/>
                <a:cs typeface="Courier New"/>
                <a:sym typeface="Courier New"/>
              </a:rPr>
              <a:t>Calculates difference between prediction, “flies,” and actual result, “sings”</a:t>
            </a:r>
            <a:endParaRPr>
              <a:latin typeface="Courier New"/>
              <a:ea typeface="Courier New"/>
              <a:cs typeface="Courier New"/>
              <a:sym typeface="Courier New"/>
            </a:endParaRPr>
          </a:p>
          <a:p>
            <a:pPr indent="0" lvl="0" marL="0" rtl="0" algn="l">
              <a:spcBef>
                <a:spcPts val="1200"/>
              </a:spcBef>
              <a:spcAft>
                <a:spcPts val="0"/>
              </a:spcAft>
              <a:buNone/>
            </a:pPr>
            <a:r>
              <a:rPr lang="en">
                <a:latin typeface="Courier New"/>
                <a:ea typeface="Courier New"/>
                <a:cs typeface="Courier New"/>
                <a:sym typeface="Courier New"/>
              </a:rPr>
              <a:t>Minimizing loss function (gradient descent)</a:t>
            </a:r>
            <a:endParaRPr>
              <a:latin typeface="Courier New"/>
              <a:ea typeface="Courier New"/>
              <a:cs typeface="Courier New"/>
              <a:sym typeface="Courier New"/>
            </a:endParaRPr>
          </a:p>
          <a:p>
            <a:pPr indent="-342900" lvl="0" marL="457200" rtl="0" algn="l">
              <a:spcBef>
                <a:spcPts val="1200"/>
              </a:spcBef>
              <a:spcAft>
                <a:spcPts val="0"/>
              </a:spcAft>
              <a:buSzPts val="1800"/>
              <a:buFont typeface="Courier New"/>
              <a:buChar char="-"/>
            </a:pPr>
            <a:r>
              <a:rPr lang="en">
                <a:latin typeface="Courier New"/>
                <a:ea typeface="Courier New"/>
                <a:cs typeface="Courier New"/>
                <a:sym typeface="Courier New"/>
              </a:rPr>
              <a:t>Shifts vectors ever so slightly and iteratively until it has the correct vectors for “sings”</a:t>
            </a:r>
            <a:endParaRPr>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idx="1" type="body"/>
          </p:nvPr>
        </p:nvSpPr>
        <p:spPr>
          <a:xfrm>
            <a:off x="264875" y="393600"/>
            <a:ext cx="8520600" cy="4315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latin typeface="Courier New"/>
                <a:ea typeface="Courier New"/>
                <a:cs typeface="Courier New"/>
                <a:sym typeface="Courier New"/>
              </a:rPr>
              <a:t>Being transgender means an individual who is recognized as a transgender on the date of the transgender event and may involve social legal or physical changes. The term transgender means an individual who is recognized as a transgender on the date of the transgender event and may involve social legal or physical changes. The term transgender means an individual who is recognized as…</a:t>
            </a:r>
            <a:endParaRPr>
              <a:latin typeface="Courier New"/>
              <a:ea typeface="Courier New"/>
              <a:cs typeface="Courier New"/>
              <a:sym typeface="Courier New"/>
            </a:endParaRPr>
          </a:p>
          <a:p>
            <a:pPr indent="0" lvl="0" marL="0" rtl="0" algn="l">
              <a:spcBef>
                <a:spcPts val="1200"/>
              </a:spcBef>
              <a:spcAft>
                <a:spcPts val="1200"/>
              </a:spcAft>
              <a:buNone/>
            </a:pPr>
            <a:r>
              <a:rPr lang="en">
                <a:latin typeface="Courier New"/>
                <a:ea typeface="Courier New"/>
                <a:cs typeface="Courier New"/>
                <a:sym typeface="Courier New"/>
              </a:rPr>
              <a:t>Gender affirmation is a testosterone or other androgens given to biological females at doses which are profoundly larger or more potent than would normally occur naturally in healthy biological females and estrogen given to biological males at doses which are profoundly larger or more potent than would normally occur naturally in healthy biological males and estrogen given to biological males at doses which are profoundly larger or more potent than would normally occur naturally in health…</a:t>
            </a:r>
            <a:endParaRPr>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urier New"/>
                <a:ea typeface="Courier New"/>
                <a:cs typeface="Courier New"/>
                <a:sym typeface="Courier New"/>
              </a:rPr>
              <a:t>Thank you</a:t>
            </a:r>
            <a:endParaRPr>
              <a:latin typeface="Courier New"/>
              <a:ea typeface="Courier New"/>
              <a:cs typeface="Courier New"/>
              <a:sym typeface="Courier New"/>
            </a:endParaRPr>
          </a:p>
        </p:txBody>
      </p:sp>
      <p:sp>
        <p:nvSpPr>
          <p:cNvPr id="198" name="Google Shape;19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latin typeface="Courier New"/>
              <a:ea typeface="Courier New"/>
              <a:cs typeface="Courier New"/>
              <a:sym typeface="Courier New"/>
            </a:endParaRPr>
          </a:p>
          <a:p>
            <a:pPr indent="0" lvl="0" marL="0" rtl="0" algn="l">
              <a:lnSpc>
                <a:spcPct val="100000"/>
              </a:lnSpc>
              <a:spcBef>
                <a:spcPts val="0"/>
              </a:spcBef>
              <a:spcAft>
                <a:spcPts val="0"/>
              </a:spcAft>
              <a:buNone/>
            </a:pPr>
            <a:r>
              <a:rPr b="1" lang="en" sz="2300">
                <a:latin typeface="Courier New"/>
                <a:ea typeface="Courier New"/>
                <a:cs typeface="Courier New"/>
                <a:sym typeface="Courier New"/>
              </a:rPr>
              <a:t>gofilipa</a:t>
            </a:r>
            <a:r>
              <a:rPr lang="en" sz="2300">
                <a:latin typeface="Courier New"/>
                <a:ea typeface="Courier New"/>
                <a:cs typeface="Courier New"/>
                <a:sym typeface="Courier New"/>
              </a:rPr>
              <a:t> (GitHub, HuggingFace &amp; Gmail)</a:t>
            </a:r>
            <a:endParaRPr>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nvSpPr>
        <p:spPr>
          <a:xfrm>
            <a:off x="292800" y="248975"/>
            <a:ext cx="4120800" cy="259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lt2"/>
                </a:solidFill>
                <a:latin typeface="Courier New"/>
                <a:ea typeface="Courier New"/>
                <a:cs typeface="Courier New"/>
                <a:sym typeface="Courier New"/>
              </a:rPr>
              <a:t>“The Adult Trans Legislative Risk Assessment Map”</a:t>
            </a:r>
            <a:endParaRPr sz="1600">
              <a:solidFill>
                <a:schemeClr val="lt2"/>
              </a:solidFill>
              <a:latin typeface="Courier New"/>
              <a:ea typeface="Courier New"/>
              <a:cs typeface="Courier New"/>
              <a:sym typeface="Courier New"/>
            </a:endParaRPr>
          </a:p>
          <a:p>
            <a:pPr indent="0" lvl="0" marL="0" rtl="0" algn="r">
              <a:spcBef>
                <a:spcPts val="0"/>
              </a:spcBef>
              <a:spcAft>
                <a:spcPts val="0"/>
              </a:spcAft>
              <a:buNone/>
            </a:pPr>
            <a:r>
              <a:rPr lang="en">
                <a:solidFill>
                  <a:schemeClr val="lt2"/>
                </a:solidFill>
                <a:latin typeface="Courier New"/>
                <a:ea typeface="Courier New"/>
                <a:cs typeface="Courier New"/>
                <a:sym typeface="Courier New"/>
              </a:rPr>
              <a:t>Erin Reed</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a:p>
            <a:pPr indent="0" lvl="0" marL="0" rtl="0" algn="l">
              <a:spcBef>
                <a:spcPts val="0"/>
              </a:spcBef>
              <a:spcAft>
                <a:spcPts val="0"/>
              </a:spcAft>
              <a:buClr>
                <a:srgbClr val="000000"/>
              </a:buClr>
              <a:buSzPts val="990"/>
              <a:buFont typeface="Arial"/>
              <a:buNone/>
            </a:pPr>
            <a:r>
              <a:rPr lang="en" sz="1520">
                <a:solidFill>
                  <a:schemeClr val="lt2"/>
                </a:solidFill>
                <a:latin typeface="Courier New"/>
                <a:ea typeface="Courier New"/>
                <a:cs typeface="Courier New"/>
                <a:sym typeface="Courier New"/>
              </a:rPr>
              <a:t> “Anti-Trans Legislation Tracker”</a:t>
            </a:r>
            <a:endParaRPr sz="1520">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latin typeface="Courier New"/>
              <a:ea typeface="Courier New"/>
              <a:cs typeface="Courier New"/>
              <a:sym typeface="Courier New"/>
            </a:endParaRPr>
          </a:p>
        </p:txBody>
      </p:sp>
      <p:pic>
        <p:nvPicPr>
          <p:cNvPr id="106" name="Google Shape;106;p26"/>
          <p:cNvPicPr preferRelativeResize="0"/>
          <p:nvPr/>
        </p:nvPicPr>
        <p:blipFill>
          <a:blip r:embed="rId3">
            <a:alphaModFix/>
          </a:blip>
          <a:stretch>
            <a:fillRect/>
          </a:stretch>
        </p:blipFill>
        <p:spPr>
          <a:xfrm>
            <a:off x="4572000" y="178800"/>
            <a:ext cx="3852674" cy="2663501"/>
          </a:xfrm>
          <a:prstGeom prst="rect">
            <a:avLst/>
          </a:prstGeom>
          <a:noFill/>
          <a:ln>
            <a:noFill/>
          </a:ln>
        </p:spPr>
      </p:pic>
      <p:pic>
        <p:nvPicPr>
          <p:cNvPr id="107" name="Google Shape;107;p26"/>
          <p:cNvPicPr preferRelativeResize="0"/>
          <p:nvPr/>
        </p:nvPicPr>
        <p:blipFill>
          <a:blip r:embed="rId4">
            <a:alphaModFix/>
          </a:blip>
          <a:stretch>
            <a:fillRect/>
          </a:stretch>
        </p:blipFill>
        <p:spPr>
          <a:xfrm>
            <a:off x="432088" y="2893875"/>
            <a:ext cx="7992577" cy="210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7"/>
          <p:cNvPicPr preferRelativeResize="0"/>
          <p:nvPr/>
        </p:nvPicPr>
        <p:blipFill>
          <a:blip r:embed="rId3">
            <a:alphaModFix/>
          </a:blip>
          <a:stretch>
            <a:fillRect/>
          </a:stretch>
        </p:blipFill>
        <p:spPr>
          <a:xfrm>
            <a:off x="2309286" y="0"/>
            <a:ext cx="4525426"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8"/>
          <p:cNvPicPr preferRelativeResize="0"/>
          <p:nvPr/>
        </p:nvPicPr>
        <p:blipFill>
          <a:blip r:embed="rId3">
            <a:alphaModFix/>
          </a:blip>
          <a:stretch>
            <a:fillRect/>
          </a:stretch>
        </p:blipFill>
        <p:spPr>
          <a:xfrm>
            <a:off x="332275" y="590625"/>
            <a:ext cx="5314276" cy="2191575"/>
          </a:xfrm>
          <a:prstGeom prst="rect">
            <a:avLst/>
          </a:prstGeom>
          <a:noFill/>
          <a:ln>
            <a:noFill/>
          </a:ln>
        </p:spPr>
      </p:pic>
      <p:pic>
        <p:nvPicPr>
          <p:cNvPr id="118" name="Google Shape;118;p28"/>
          <p:cNvPicPr preferRelativeResize="0"/>
          <p:nvPr/>
        </p:nvPicPr>
        <p:blipFill>
          <a:blip r:embed="rId4">
            <a:alphaModFix/>
          </a:blip>
          <a:stretch>
            <a:fillRect/>
          </a:stretch>
        </p:blipFill>
        <p:spPr>
          <a:xfrm>
            <a:off x="3727600" y="2201175"/>
            <a:ext cx="5139525" cy="233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9"/>
          <p:cNvPicPr preferRelativeResize="0"/>
          <p:nvPr/>
        </p:nvPicPr>
        <p:blipFill>
          <a:blip r:embed="rId3">
            <a:alphaModFix/>
          </a:blip>
          <a:stretch>
            <a:fillRect/>
          </a:stretch>
        </p:blipFill>
        <p:spPr>
          <a:xfrm>
            <a:off x="4874787" y="0"/>
            <a:ext cx="3328475"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30"/>
          <p:cNvPicPr preferRelativeResize="0"/>
          <p:nvPr/>
        </p:nvPicPr>
        <p:blipFill>
          <a:blip r:embed="rId3">
            <a:alphaModFix/>
          </a:blip>
          <a:stretch>
            <a:fillRect/>
          </a:stretch>
        </p:blipFill>
        <p:spPr>
          <a:xfrm>
            <a:off x="4874787" y="0"/>
            <a:ext cx="3328475" cy="5143499"/>
          </a:xfrm>
          <a:prstGeom prst="rect">
            <a:avLst/>
          </a:prstGeom>
          <a:noFill/>
          <a:ln>
            <a:noFill/>
          </a:ln>
        </p:spPr>
      </p:pic>
      <p:sp>
        <p:nvSpPr>
          <p:cNvPr id="129" name="Google Shape;129;p30"/>
          <p:cNvSpPr txBox="1"/>
          <p:nvPr/>
        </p:nvSpPr>
        <p:spPr>
          <a:xfrm>
            <a:off x="398725" y="632250"/>
            <a:ext cx="3829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Courier New"/>
                <a:ea typeface="Courier New"/>
                <a:cs typeface="Courier New"/>
                <a:sym typeface="Courier New"/>
              </a:rPr>
              <a:t>“</a:t>
            </a:r>
            <a:r>
              <a:rPr lang="en" sz="1600">
                <a:solidFill>
                  <a:schemeClr val="lt2"/>
                </a:solidFill>
                <a:latin typeface="Courier New"/>
                <a:ea typeface="Courier New"/>
                <a:cs typeface="Courier New"/>
                <a:sym typeface="Courier New"/>
              </a:rPr>
              <a:t>Of course, the very prospect that their child might self-harm would bring all but the coldest parents to their knees. If adopting [his] new name and pronouns and buying [him] new opposite-sex clothing is what it takes to keep [him] alive, most parents would leap aboard the gender train… You don’t want your child to hang 'himself' in the garage just because you accidentally referred to her as ‘Rebecca’.” (103-104) </a:t>
            </a:r>
            <a:endParaRPr sz="1600">
              <a:solidFill>
                <a:schemeClr val="lt2"/>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3">
            <a:alphaModFix/>
          </a:blip>
          <a:stretch>
            <a:fillRect/>
          </a:stretch>
        </p:blipFill>
        <p:spPr>
          <a:xfrm>
            <a:off x="722725" y="152400"/>
            <a:ext cx="3227385" cy="4838700"/>
          </a:xfrm>
          <a:prstGeom prst="rect">
            <a:avLst/>
          </a:prstGeom>
          <a:noFill/>
          <a:ln>
            <a:noFill/>
          </a:ln>
        </p:spPr>
      </p:pic>
      <p:pic>
        <p:nvPicPr>
          <p:cNvPr id="135" name="Google Shape;135;p31"/>
          <p:cNvPicPr preferRelativeResize="0"/>
          <p:nvPr/>
        </p:nvPicPr>
        <p:blipFill>
          <a:blip r:embed="rId4">
            <a:alphaModFix/>
          </a:blip>
          <a:stretch>
            <a:fillRect/>
          </a:stretch>
        </p:blipFill>
        <p:spPr>
          <a:xfrm>
            <a:off x="4846250" y="152400"/>
            <a:ext cx="3669799"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2"/>
          <p:cNvSpPr txBox="1"/>
          <p:nvPr>
            <p:ph type="title"/>
          </p:nvPr>
        </p:nvSpPr>
        <p:spPr>
          <a:xfrm>
            <a:off x="311700" y="3911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latin typeface="Courier New"/>
                <a:ea typeface="Courier New"/>
                <a:cs typeface="Courier New"/>
                <a:sym typeface="Courier New"/>
              </a:rPr>
              <a:t>Eve Kosofsky Sedgwick, </a:t>
            </a:r>
            <a:r>
              <a:rPr i="1" lang="en" sz="1820">
                <a:latin typeface="Courier New"/>
                <a:ea typeface="Courier New"/>
                <a:cs typeface="Courier New"/>
                <a:sym typeface="Courier New"/>
              </a:rPr>
              <a:t>Touching/Feeling</a:t>
            </a:r>
            <a:endParaRPr i="1" sz="1820">
              <a:latin typeface="Courier New"/>
              <a:ea typeface="Courier New"/>
              <a:cs typeface="Courier New"/>
              <a:sym typeface="Courier New"/>
            </a:endParaRPr>
          </a:p>
        </p:txBody>
      </p:sp>
      <p:sp>
        <p:nvSpPr>
          <p:cNvPr id="141" name="Google Shape;141;p32"/>
          <p:cNvSpPr txBox="1"/>
          <p:nvPr>
            <p:ph idx="1" type="body"/>
          </p:nvPr>
        </p:nvSpPr>
        <p:spPr>
          <a:xfrm>
            <a:off x="311700" y="35612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latin typeface="Courier New"/>
                <a:ea typeface="Courier New"/>
                <a:cs typeface="Courier New"/>
                <a:sym typeface="Courier New"/>
              </a:rPr>
              <a:t>“Shame--living, as it does, on and in the muscles and capillaries of the face--seems to be uniquely contagious from one person to another” (63).</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0" lvl="0" marL="0" rtl="0" algn="l">
              <a:spcBef>
                <a:spcPts val="1200"/>
              </a:spcBef>
              <a:spcAft>
                <a:spcPts val="1200"/>
              </a:spcAft>
              <a:buNone/>
            </a:pPr>
            <a:r>
              <a:rPr lang="en">
                <a:latin typeface="Courier New"/>
                <a:ea typeface="Courier New"/>
                <a:cs typeface="Courier New"/>
                <a:sym typeface="Courier New"/>
              </a:rPr>
              <a:t>“Shame... is not a discrete intrapsychic structure, but a kind of free radical that (in different people and different cultures) attaches to and permanently intensifies or alters the meaning of—of almost anything: a zone of the body, a sensory system, a prohibited or indeed a permitted behavior, another affect such as anger or arousal, a named identity, a script for interpreting other people’s behavior toward oneself” (62)</a:t>
            </a:r>
            <a:endParaRPr>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3"/>
          <p:cNvPicPr preferRelativeResize="0"/>
          <p:nvPr/>
        </p:nvPicPr>
        <p:blipFill>
          <a:blip r:embed="rId3">
            <a:alphaModFix/>
          </a:blip>
          <a:stretch>
            <a:fillRect/>
          </a:stretch>
        </p:blipFill>
        <p:spPr>
          <a:xfrm>
            <a:off x="529833" y="0"/>
            <a:ext cx="808433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